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4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12192000"/>
  <p:embeddedFontLst>
    <p:embeddedFont>
      <p:font typeface="Dela Gothic One" panose="020B0604020202020204" charset="-128"/>
      <p:regular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DM Sans" panose="020B0604020202020204" charset="0"/>
      <p:regular r:id="rId17"/>
    </p:embeddedFont>
    <p:embeddedFont>
      <p:font typeface="DM Sans Bold" panose="020B0604020202020204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100" d="100"/>
          <a:sy n="100" d="100"/>
        </p:scale>
        <p:origin x="954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7067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9158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24018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951613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73051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88274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63942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733099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589149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8664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66265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97585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2536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9354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image" Target="../media/image13.svg"/><Relationship Id="rId5" Type="http://schemas.openxmlformats.org/officeDocument/2006/relationships/image" Target="../media/image7.sv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Relationship Id="rId9" Type="http://schemas.openxmlformats.org/officeDocument/2006/relationships/image" Target="../media/image21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jpeg"/><Relationship Id="rId7" Type="http://schemas.openxmlformats.org/officeDocument/2006/relationships/image" Target="../media/image26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5" Type="http://schemas.openxmlformats.org/officeDocument/2006/relationships/image" Target="../media/image24.sv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93807" y="1504355"/>
            <a:ext cx="6559467" cy="1795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40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Цена одной ошибки: Поджоги и угрозы как путь в терроризм</a:t>
            </a:r>
            <a:endParaRPr lang="en-US" sz="4000" dirty="0"/>
          </a:p>
        </p:txBody>
      </p:sp>
      <p:sp>
        <p:nvSpPr>
          <p:cNvPr id="4" name="Text 1"/>
          <p:cNvSpPr/>
          <p:nvPr/>
        </p:nvSpPr>
        <p:spPr>
          <a:xfrm>
            <a:off x="631908" y="3947815"/>
            <a:ext cx="6559467" cy="18338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Уголовная ответственность и реальные последствия — краткий, но строгий разбор: почему одна «легкая» попытка поджога или «шутка» с сообщением о минировании может разрушить жизнь и навредить людям.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2061" y="604143"/>
            <a:ext cx="10927878" cy="4157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Введение. Где проходит граница?</a:t>
            </a:r>
            <a:endParaRPr lang="en-US" sz="26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61" y="1234665"/>
            <a:ext cx="2854181" cy="176402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385258" y="3200783"/>
            <a:ext cx="3611869" cy="259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Что такое поджог и угрозы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2385258" y="3555291"/>
            <a:ext cx="3611869" cy="15162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Поджог — не всегда «хулиганство». При мотивах ненависти, дестабилизации или по заказу он может квалифицироваться как </a:t>
            </a:r>
            <a:r>
              <a:rPr lang="en-US" sz="1200" b="1" dirty="0">
                <a:solidFill>
                  <a:srgbClr val="FFE5E5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терроризм</a:t>
            </a: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или </a:t>
            </a:r>
            <a:r>
              <a:rPr lang="en-US" sz="1200" b="1" dirty="0">
                <a:solidFill>
                  <a:srgbClr val="FFE5E5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диверсия</a:t>
            </a: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. Угрозы — от фальшивого «минирования» до запугивания — тоже тяжкие преступления.</a:t>
            </a:r>
            <a:endParaRPr lang="en-US" sz="12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4722" y="1234665"/>
            <a:ext cx="2854182" cy="176402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947918" y="3200783"/>
            <a:ext cx="3611869" cy="259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«Я не знал» — не оправдание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7947918" y="3555291"/>
            <a:ext cx="3611869" cy="10108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Фразы «это просто шутка» или «мне сказали, что это безопасно» не освобождают от ответственности в суде. Невежество не отменяет уголовной квалификации.</a:t>
            </a:r>
            <a:endParaRPr lang="en-US" sz="1200" dirty="0"/>
          </a:p>
        </p:txBody>
      </p:sp>
      <p:sp>
        <p:nvSpPr>
          <p:cNvPr id="9" name="Text 5"/>
          <p:cNvSpPr/>
          <p:nvPr/>
        </p:nvSpPr>
        <p:spPr>
          <a:xfrm>
            <a:off x="631908" y="5249253"/>
            <a:ext cx="11537463" cy="252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Главная мысль: намерение и последствия определяют тяжесть деяния — даже если мотивировка казалась «легкой».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03794" y="944563"/>
            <a:ext cx="6355993" cy="8314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Реальный пример — кейс «Легкие деньги»</a:t>
            </a:r>
            <a:endParaRPr lang="en-US" sz="2600" dirty="0"/>
          </a:p>
        </p:txBody>
      </p:sp>
      <p:sp>
        <p:nvSpPr>
          <p:cNvPr id="4" name="Text 1"/>
          <p:cNvSpPr/>
          <p:nvPr/>
        </p:nvSpPr>
        <p:spPr>
          <a:xfrm>
            <a:off x="5203794" y="2012950"/>
            <a:ext cx="6355993" cy="5054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Краткая история на реальных элементах, чтобы понять, как работает схема и чем это заканчивается для исполнителя.</a:t>
            </a:r>
            <a:endParaRPr lang="en-US" sz="1200" dirty="0"/>
          </a:p>
        </p:txBody>
      </p:sp>
      <p:sp>
        <p:nvSpPr>
          <p:cNvPr id="5" name="Shape 2"/>
          <p:cNvSpPr/>
          <p:nvPr/>
        </p:nvSpPr>
        <p:spPr>
          <a:xfrm>
            <a:off x="5203794" y="2696071"/>
            <a:ext cx="2013297" cy="3217267"/>
          </a:xfrm>
          <a:prstGeom prst="roundRect">
            <a:avLst>
              <a:gd name="adj" fmla="val 3296"/>
            </a:avLst>
          </a:prstGeom>
          <a:solidFill>
            <a:srgbClr val="740B0B"/>
          </a:solidFill>
          <a:ln w="6350">
            <a:solidFill>
              <a:srgbClr val="8D2424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368096" y="2860377"/>
            <a:ext cx="1684692" cy="5195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Предложение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5368096" y="3474641"/>
            <a:ext cx="1756604" cy="22743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19-летнему Н. в мессенджере предложили поджечь дверь военкомата или автомобиль за 15 000 ₽. Куратор уверял: «это мелко, штрафа не будет».</a:t>
            </a:r>
            <a:endParaRPr lang="en-US" sz="1200" dirty="0"/>
          </a:p>
        </p:txBody>
      </p:sp>
      <p:sp>
        <p:nvSpPr>
          <p:cNvPr id="8" name="Shape 5"/>
          <p:cNvSpPr/>
          <p:nvPr/>
        </p:nvSpPr>
        <p:spPr>
          <a:xfrm>
            <a:off x="7375043" y="2696071"/>
            <a:ext cx="2013396" cy="3217267"/>
          </a:xfrm>
          <a:prstGeom prst="roundRect">
            <a:avLst>
              <a:gd name="adj" fmla="val 3295"/>
            </a:avLst>
          </a:prstGeom>
          <a:solidFill>
            <a:srgbClr val="740B0B"/>
          </a:solidFill>
          <a:ln w="6350">
            <a:solidFill>
              <a:srgbClr val="8D2424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7539345" y="2860377"/>
            <a:ext cx="1684791" cy="259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Действие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7539345" y="3214886"/>
            <a:ext cx="1684791" cy="176897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Н. купил бензин, сделал зажигательную смесь и ночью поджег объект. Камеры зафиксировали его лицо и автомобиль.</a:t>
            </a:r>
            <a:endParaRPr lang="en-US" sz="1200" dirty="0"/>
          </a:p>
        </p:txBody>
      </p:sp>
      <p:sp>
        <p:nvSpPr>
          <p:cNvPr id="11" name="Shape 8"/>
          <p:cNvSpPr/>
          <p:nvPr/>
        </p:nvSpPr>
        <p:spPr>
          <a:xfrm>
            <a:off x="9546391" y="2696071"/>
            <a:ext cx="2013297" cy="3217267"/>
          </a:xfrm>
          <a:prstGeom prst="roundRect">
            <a:avLst>
              <a:gd name="adj" fmla="val 3296"/>
            </a:avLst>
          </a:prstGeom>
          <a:solidFill>
            <a:srgbClr val="740B0B"/>
          </a:solidFill>
          <a:ln w="6350">
            <a:solidFill>
              <a:srgbClr val="8D2424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9710693" y="2860377"/>
            <a:ext cx="1684692" cy="259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Последствия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9710693" y="3214886"/>
            <a:ext cx="1684692" cy="20216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Задержание через 24 часа. На допросе — слёзы и признания: «я просто хотел заработать». В следствии это не смягчило оценки деяния.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 rotWithShape="1">
          <a:blip r:embed="rId3"/>
          <a:srcRect t="3691" r="7375" b="3691"/>
          <a:stretch/>
        </p:blipFill>
        <p:spPr>
          <a:xfrm>
            <a:off x="7619809" y="0"/>
            <a:ext cx="4572191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1908" y="464046"/>
            <a:ext cx="6355993" cy="4092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5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Наказание. Что говорит закон?</a:t>
            </a:r>
            <a:endParaRPr lang="en-US" sz="25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1908" y="1102916"/>
            <a:ext cx="2016670" cy="4378623"/>
          </a:xfrm>
          <a:prstGeom prst="rect">
            <a:avLst/>
          </a:prstGeom>
        </p:spPr>
      </p:pic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546980" y="1242814"/>
            <a:ext cx="186527" cy="186531"/>
          </a:xfrm>
          <a:prstGeom prst="rect">
            <a:avLst/>
          </a:prstGeom>
        </p:spPr>
      </p:pic>
      <p:sp>
        <p:nvSpPr>
          <p:cNvPr id="6" name="Text 1"/>
          <p:cNvSpPr/>
          <p:nvPr/>
        </p:nvSpPr>
        <p:spPr>
          <a:xfrm>
            <a:off x="806430" y="1724918"/>
            <a:ext cx="1667627" cy="10227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Статья 205 УК РФ — Террористический акт</a:t>
            </a:r>
            <a:endParaRPr lang="en-US" sz="1600" dirty="0"/>
          </a:p>
        </p:txBody>
      </p:sp>
      <p:sp>
        <p:nvSpPr>
          <p:cNvPr id="7" name="Text 2"/>
          <p:cNvSpPr/>
          <p:nvPr/>
        </p:nvSpPr>
        <p:spPr>
          <a:xfrm>
            <a:off x="806430" y="2839442"/>
            <a:ext cx="1667627" cy="24675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Действия, создающие опасность для жизни и устрашающие население (взрывы, поджоги и т. п.).</a:t>
            </a:r>
            <a:endParaRPr lang="en-US" sz="1200" dirty="0"/>
          </a:p>
          <a:p>
            <a:pPr marL="0" indent="0" algn="l">
              <a:lnSpc>
                <a:spcPct val="132000"/>
              </a:lnSpc>
              <a:buNone/>
            </a:pPr>
            <a:r>
              <a:rPr lang="en-US" sz="1200" b="1" dirty="0">
                <a:solidFill>
                  <a:srgbClr val="FFE5E5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Наказание:</a:t>
            </a: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от 10 до 20 лет лишения свободы, при гибели людей — пожизненно.</a:t>
            </a:r>
            <a:endParaRPr lang="en-US" sz="1200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1570" y="1102916"/>
            <a:ext cx="2016670" cy="4378623"/>
          </a:xfrm>
          <a:prstGeom prst="rect">
            <a:avLst/>
          </a:prstGeom>
        </p:spPr>
      </p:pic>
      <p:pic>
        <p:nvPicPr>
          <p:cNvPr id="9" name="Image 4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716641" y="1242814"/>
            <a:ext cx="186527" cy="186531"/>
          </a:xfrm>
          <a:prstGeom prst="rect">
            <a:avLst/>
          </a:prstGeom>
        </p:spPr>
      </p:pic>
      <p:sp>
        <p:nvSpPr>
          <p:cNvPr id="10" name="Text 3"/>
          <p:cNvSpPr/>
          <p:nvPr/>
        </p:nvSpPr>
        <p:spPr>
          <a:xfrm>
            <a:off x="2976091" y="1724918"/>
            <a:ext cx="1667627" cy="7670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Статья 281 УК РФ — Диверсия</a:t>
            </a:r>
            <a:endParaRPr lang="en-US" sz="1600" dirty="0"/>
          </a:p>
        </p:txBody>
      </p:sp>
      <p:sp>
        <p:nvSpPr>
          <p:cNvPr id="11" name="Text 4"/>
          <p:cNvSpPr/>
          <p:nvPr/>
        </p:nvSpPr>
        <p:spPr>
          <a:xfrm>
            <a:off x="2976091" y="2583755"/>
            <a:ext cx="1667627" cy="27143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Поджог с целью подрыва экономической безопасности или обороноспособности (например, военкомат, ЖД оборудование).</a:t>
            </a:r>
            <a:endParaRPr lang="en-US" sz="1200" dirty="0"/>
          </a:p>
          <a:p>
            <a:pPr marL="0" indent="0" algn="l">
              <a:lnSpc>
                <a:spcPct val="132000"/>
              </a:lnSpc>
              <a:buNone/>
            </a:pPr>
            <a:r>
              <a:rPr lang="en-US" sz="1200" b="1" dirty="0">
                <a:solidFill>
                  <a:srgbClr val="FFE5E5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Наказание:</a:t>
            </a: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от 15 до 20 лет лишения свободы.</a:t>
            </a:r>
            <a:endParaRPr lang="en-US" sz="1200" dirty="0"/>
          </a:p>
        </p:txBody>
      </p:sp>
      <p:pic>
        <p:nvPicPr>
          <p:cNvPr id="12" name="Image 5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971231" y="1102916"/>
            <a:ext cx="2016670" cy="4378623"/>
          </a:xfrm>
          <a:prstGeom prst="rect">
            <a:avLst/>
          </a:prstGeom>
        </p:spPr>
      </p:pic>
      <p:pic>
        <p:nvPicPr>
          <p:cNvPr id="13" name="Image 6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886303" y="1242814"/>
            <a:ext cx="186527" cy="186531"/>
          </a:xfrm>
          <a:prstGeom prst="rect">
            <a:avLst/>
          </a:prstGeom>
        </p:spPr>
      </p:pic>
      <p:sp>
        <p:nvSpPr>
          <p:cNvPr id="14" name="Text 5"/>
          <p:cNvSpPr/>
          <p:nvPr/>
        </p:nvSpPr>
        <p:spPr>
          <a:xfrm>
            <a:off x="5145753" y="1724918"/>
            <a:ext cx="1667627" cy="10227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Статья 207 УК РФ — Ложное сообщение</a:t>
            </a:r>
            <a:endParaRPr lang="en-US" sz="1600" dirty="0"/>
          </a:p>
        </p:txBody>
      </p:sp>
      <p:sp>
        <p:nvSpPr>
          <p:cNvPr id="15" name="Text 6"/>
          <p:cNvSpPr/>
          <p:nvPr/>
        </p:nvSpPr>
        <p:spPr>
          <a:xfrm>
            <a:off x="5145753" y="2839442"/>
            <a:ext cx="1667627" cy="19740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Заведомо ложное сообщение об акте терроризма (минирование школ, ТЦ и т.п.). Даже «шутка» карается — до 10 лет лишения свободы.</a:t>
            </a:r>
            <a:endParaRPr lang="en-US" sz="1200" dirty="0"/>
          </a:p>
        </p:txBody>
      </p:sp>
      <p:sp>
        <p:nvSpPr>
          <p:cNvPr id="16" name="Text 7"/>
          <p:cNvSpPr/>
          <p:nvPr/>
        </p:nvSpPr>
        <p:spPr>
          <a:xfrm>
            <a:off x="631908" y="5653683"/>
            <a:ext cx="6355993" cy="74027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Эти статьи показывают: юридические последствия соответствуют потенциальному вреду — и не зависят от мотивов «шутки» или обещаний кураторов.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1908" y="2389386"/>
            <a:ext cx="6355993" cy="8314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Важные детали ответственности</a:t>
            </a:r>
            <a:endParaRPr lang="en-US" sz="2600" dirty="0"/>
          </a:p>
        </p:txBody>
      </p:sp>
      <p:sp>
        <p:nvSpPr>
          <p:cNvPr id="4" name="Text 1"/>
          <p:cNvSpPr/>
          <p:nvPr/>
        </p:nvSpPr>
        <p:spPr>
          <a:xfrm>
            <a:off x="631908" y="3457773"/>
            <a:ext cx="6355993" cy="10108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1. </a:t>
            </a:r>
            <a:r>
              <a:rPr lang="en-US" sz="1200" b="1" dirty="0">
                <a:solidFill>
                  <a:srgbClr val="FFE5E5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Возраст</a:t>
            </a: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: ответственность за терроризм и диверсию наступает с 14 лет. 2. </a:t>
            </a:r>
            <a:r>
              <a:rPr lang="en-US" sz="1200" b="1" dirty="0">
                <a:solidFill>
                  <a:srgbClr val="FFE5E5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Соисполнительство</a:t>
            </a: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: тот, кто советовал, привёз или стоял на шухере — отвечает вместе с исполнителем. 3. </a:t>
            </a:r>
            <a:r>
              <a:rPr lang="en-US" sz="1200" b="1" dirty="0">
                <a:solidFill>
                  <a:srgbClr val="FFE5E5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Интернет-кураторы</a:t>
            </a: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: обычно вне досягаемости; риски несёте вы.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 rotWithShape="1">
          <a:blip r:embed="rId3"/>
          <a:srcRect l="5388" t="3820" r="2245" b="3820"/>
          <a:stretch/>
        </p:blipFill>
        <p:spPr>
          <a:xfrm>
            <a:off x="7619809" y="1"/>
            <a:ext cx="4572192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1908" y="776188"/>
            <a:ext cx="6355993" cy="4157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Почему это опасно для вас?</a:t>
            </a:r>
            <a:endParaRPr lang="en-US" sz="26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1908" y="1428849"/>
            <a:ext cx="394881" cy="39489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224230" y="1428849"/>
            <a:ext cx="5763671" cy="259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Сломанная жизнь</a:t>
            </a:r>
            <a:endParaRPr lang="en-US" sz="1600" dirty="0"/>
          </a:p>
        </p:txBody>
      </p:sp>
      <p:sp>
        <p:nvSpPr>
          <p:cNvPr id="6" name="Text 2"/>
          <p:cNvSpPr/>
          <p:nvPr/>
        </p:nvSpPr>
        <p:spPr>
          <a:xfrm>
            <a:off x="1224230" y="1783358"/>
            <a:ext cx="5763671" cy="75813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Судимость и клеймо «террориста» закрывают путь к образованию, работе и выезду за границу — даже после отбывания наказания социальные последствия остаются.</a:t>
            </a:r>
            <a:endParaRPr lang="en-US" sz="12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31908" y="2857401"/>
            <a:ext cx="394881" cy="39489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224230" y="2857401"/>
            <a:ext cx="5763671" cy="259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Опасность для других</a:t>
            </a:r>
            <a:endParaRPr lang="en-US" sz="1600" dirty="0"/>
          </a:p>
        </p:txBody>
      </p:sp>
      <p:sp>
        <p:nvSpPr>
          <p:cNvPr id="9" name="Text 4"/>
          <p:cNvSpPr/>
          <p:nvPr/>
        </p:nvSpPr>
        <p:spPr>
          <a:xfrm>
            <a:off x="1224230" y="3211909"/>
            <a:ext cx="5763671" cy="75813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Пожар и взрыв трудно контролировать: пострадают случайные люди, семьи, дети. Психологические и материальные последствия для жертв необратимы.</a:t>
            </a:r>
            <a:endParaRPr lang="en-US" sz="12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31908" y="4285952"/>
            <a:ext cx="394881" cy="39489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224230" y="4285952"/>
            <a:ext cx="5763671" cy="259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Ловушка вербовщиков</a:t>
            </a:r>
            <a:endParaRPr lang="en-US" sz="1600" dirty="0"/>
          </a:p>
        </p:txBody>
      </p:sp>
      <p:sp>
        <p:nvSpPr>
          <p:cNvPr id="12" name="Text 6"/>
          <p:cNvSpPr/>
          <p:nvPr/>
        </p:nvSpPr>
        <p:spPr>
          <a:xfrm>
            <a:off x="1224230" y="4640461"/>
            <a:ext cx="5763671" cy="75813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Большинство «заданий» — провокации: организаторы остаются в безопасности, а исполнители получают тюремные сроки. Вы — расходный материал.</a:t>
            </a:r>
            <a:endParaRPr lang="en-US" sz="1200" dirty="0"/>
          </a:p>
        </p:txBody>
      </p:sp>
      <p:sp>
        <p:nvSpPr>
          <p:cNvPr id="13" name="Text 7"/>
          <p:cNvSpPr/>
          <p:nvPr/>
        </p:nvSpPr>
        <p:spPr>
          <a:xfrm>
            <a:off x="631908" y="5576292"/>
            <a:ext cx="6355993" cy="5054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Реальная цена — не только срок, но и утраченные возможности, психика и ответственность за причинённый вред.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 rotWithShape="1">
          <a:blip r:embed="rId3"/>
          <a:srcRect l="3523" t="1481" r="2771" b="6544"/>
          <a:stretch/>
        </p:blipFill>
        <p:spPr>
          <a:xfrm>
            <a:off x="7534084" y="0"/>
            <a:ext cx="465791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1908" y="661888"/>
            <a:ext cx="6355993" cy="3897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Заключение. </a:t>
            </a:r>
            <a:r>
              <a:rPr lang="en-US" sz="2450" dirty="0" err="1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Что</a:t>
            </a:r>
            <a:r>
              <a:rPr lang="en-US" sz="2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 </a:t>
            </a:r>
            <a:r>
              <a:rPr lang="en-US" sz="2450" dirty="0" err="1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делат</a:t>
            </a:r>
            <a:r>
              <a:rPr lang="ru-RU" sz="2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ь</a:t>
            </a:r>
            <a:r>
              <a:rPr lang="en-US" sz="2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?</a:t>
            </a:r>
            <a:endParaRPr lang="en-US" sz="2450" dirty="0"/>
          </a:p>
        </p:txBody>
      </p:sp>
      <p:sp>
        <p:nvSpPr>
          <p:cNvPr id="4" name="Shape 1"/>
          <p:cNvSpPr/>
          <p:nvPr/>
        </p:nvSpPr>
        <p:spPr>
          <a:xfrm>
            <a:off x="631908" y="1259880"/>
            <a:ext cx="592420" cy="1311672"/>
          </a:xfrm>
          <a:prstGeom prst="roundRect">
            <a:avLst>
              <a:gd name="adj" fmla="val 50000"/>
            </a:avLst>
          </a:prstGeom>
          <a:solidFill>
            <a:srgbClr val="740B0B"/>
          </a:solidFill>
          <a:ln w="6350">
            <a:solidFill>
              <a:srgbClr val="8D2424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7046" y="1804591"/>
            <a:ext cx="222145" cy="22215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363132" y="1407914"/>
            <a:ext cx="5624769" cy="2435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Не берите «легких денег»</a:t>
            </a:r>
            <a:endParaRPr lang="en-US" sz="1500" dirty="0"/>
          </a:p>
        </p:txBody>
      </p:sp>
      <p:sp>
        <p:nvSpPr>
          <p:cNvPr id="7" name="Text 3"/>
          <p:cNvSpPr/>
          <p:nvPr/>
        </p:nvSpPr>
        <p:spPr>
          <a:xfrm>
            <a:off x="1363132" y="1734741"/>
            <a:ext cx="5624769" cy="688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1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Если предлагают поджечь, взорвать или запугать — это преступление. Немедленно откажитесь и сохраните доказательства (скриншоты, переписки).</a:t>
            </a:r>
            <a:endParaRPr lang="en-US" sz="1150" dirty="0"/>
          </a:p>
        </p:txBody>
      </p:sp>
      <p:sp>
        <p:nvSpPr>
          <p:cNvPr id="8" name="Shape 4"/>
          <p:cNvSpPr/>
          <p:nvPr/>
        </p:nvSpPr>
        <p:spPr>
          <a:xfrm>
            <a:off x="631908" y="2710359"/>
            <a:ext cx="592420" cy="1082080"/>
          </a:xfrm>
          <a:prstGeom prst="roundRect">
            <a:avLst>
              <a:gd name="adj" fmla="val 50000"/>
            </a:avLst>
          </a:prstGeom>
          <a:solidFill>
            <a:srgbClr val="740B0B"/>
          </a:solidFill>
          <a:ln w="6350">
            <a:solidFill>
              <a:srgbClr val="8D2424"/>
            </a:solidFill>
            <a:prstDash val="solid"/>
          </a:ln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17046" y="3140273"/>
            <a:ext cx="222145" cy="22215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363132" y="2858393"/>
            <a:ext cx="5624769" cy="2435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Сообщите взрослым или в полицию</a:t>
            </a:r>
            <a:endParaRPr lang="en-US" sz="1500" dirty="0"/>
          </a:p>
        </p:txBody>
      </p:sp>
      <p:sp>
        <p:nvSpPr>
          <p:cNvPr id="11" name="Text 6"/>
          <p:cNvSpPr/>
          <p:nvPr/>
        </p:nvSpPr>
        <p:spPr>
          <a:xfrm>
            <a:off x="1363132" y="3185220"/>
            <a:ext cx="5624769" cy="4591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1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Расскажите родителям, учителю, социальному работнику или позвоните в полицию. Раннее уведомление может предотвратить трагедию.</a:t>
            </a:r>
            <a:endParaRPr lang="en-US" sz="1150" dirty="0"/>
          </a:p>
        </p:txBody>
      </p:sp>
      <p:sp>
        <p:nvSpPr>
          <p:cNvPr id="12" name="Shape 7"/>
          <p:cNvSpPr/>
          <p:nvPr/>
        </p:nvSpPr>
        <p:spPr>
          <a:xfrm>
            <a:off x="631908" y="3931245"/>
            <a:ext cx="592420" cy="1311672"/>
          </a:xfrm>
          <a:prstGeom prst="roundRect">
            <a:avLst>
              <a:gd name="adj" fmla="val 50000"/>
            </a:avLst>
          </a:prstGeom>
          <a:solidFill>
            <a:srgbClr val="740B0B"/>
          </a:solidFill>
          <a:ln w="6350">
            <a:solidFill>
              <a:srgbClr val="8D2424"/>
            </a:solidFill>
            <a:prstDash val="solid"/>
          </a:ln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17046" y="4475956"/>
            <a:ext cx="222145" cy="222151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363132" y="4079280"/>
            <a:ext cx="5624769" cy="2435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Не давайте себя использовать</a:t>
            </a:r>
            <a:endParaRPr lang="en-US" sz="1500" dirty="0"/>
          </a:p>
        </p:txBody>
      </p:sp>
      <p:sp>
        <p:nvSpPr>
          <p:cNvPr id="15" name="Text 9"/>
          <p:cNvSpPr/>
          <p:nvPr/>
        </p:nvSpPr>
        <p:spPr>
          <a:xfrm>
            <a:off x="1363132" y="4406106"/>
            <a:ext cx="5624769" cy="688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1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Терроризм начинается с малого — с желания лёгкой наживы или показать себя. Сопротивляйтесь давлению и ищите легальные пути заработка и поддержки.</a:t>
            </a:r>
            <a:endParaRPr lang="en-US" sz="1150" dirty="0"/>
          </a:p>
        </p:txBody>
      </p:sp>
      <p:sp>
        <p:nvSpPr>
          <p:cNvPr id="16" name="Shape 10"/>
          <p:cNvSpPr/>
          <p:nvPr/>
        </p:nvSpPr>
        <p:spPr>
          <a:xfrm>
            <a:off x="631908" y="5399087"/>
            <a:ext cx="6355993" cy="796925"/>
          </a:xfrm>
          <a:prstGeom prst="roundRect">
            <a:avLst>
              <a:gd name="adj" fmla="val 7806"/>
            </a:avLst>
          </a:prstGeom>
          <a:solidFill>
            <a:srgbClr val="740B0B"/>
          </a:solidFill>
          <a:ln/>
        </p:spPr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9939" y="5597723"/>
            <a:ext cx="185038" cy="148034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1113008" y="5574903"/>
            <a:ext cx="5726862" cy="4591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Если вы или ваши знакомые в опасной ситуации — немедленно сообщите в экстренные службы или обратитесь к доверенным взрослым.</a:t>
            </a:r>
            <a:endParaRPr lang="en-US" sz="11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646</Words>
  <Application>Microsoft Office PowerPoint</Application>
  <PresentationFormat>Широкоэкранный</PresentationFormat>
  <Paragraphs>51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Calibri</vt:lpstr>
      <vt:lpstr>DM Sans</vt:lpstr>
      <vt:lpstr>Dela Gothic One</vt:lpstr>
      <vt:lpstr>DM Sans Bold</vt:lpstr>
      <vt:lpstr>Arial</vt:lpstr>
      <vt:lpstr>Calibri Light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lastModifiedBy>Мед Артем Андреевич</cp:lastModifiedBy>
  <cp:revision>2</cp:revision>
  <dcterms:created xsi:type="dcterms:W3CDTF">2026-09-28T10:26:15Z</dcterms:created>
  <dcterms:modified xsi:type="dcterms:W3CDTF">2026-09-28T10:31:54Z</dcterms:modified>
</cp:coreProperties>
</file>